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8" r:id="rId4"/>
    <p:sldId id="270" r:id="rId5"/>
    <p:sldId id="273" r:id="rId6"/>
    <p:sldId id="259" r:id="rId7"/>
    <p:sldId id="260" r:id="rId8"/>
    <p:sldId id="262" r:id="rId9"/>
    <p:sldId id="263" r:id="rId10"/>
    <p:sldId id="271" r:id="rId11"/>
    <p:sldId id="267" r:id="rId12"/>
    <p:sldId id="269" r:id="rId13"/>
    <p:sldId id="265" r:id="rId14"/>
    <p:sldId id="274" r:id="rId15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4BA47-942B-4319-A942-C7B5866D9F80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8722"/>
            <a:ext cx="29718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8722"/>
            <a:ext cx="29718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2A15C-95B0-451C-B0F1-D090474BFC0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86F16-E033-4174-9FED-A4186C563CDF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7127"/>
            <a:ext cx="5486400" cy="39167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4B218-1A43-4B1A-8AFC-A23C168296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0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4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81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2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2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4B218-1A43-4B1A-8AFC-A23C16829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04A2-5626-4EF5-862E-FAC01074C3C1}" type="datetime1">
              <a:rPr lang="en-US" smtClean="0"/>
              <a:t>12/3/2017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8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FD290-A836-4C30-9E2A-674CD697D8C5}" type="datetime1">
              <a:rPr lang="en-US" smtClean="0"/>
              <a:t>12/3/2017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B19B3-6EBB-4178-B124-5633D358FA9F}" type="datetime1">
              <a:rPr lang="en-US" smtClean="0"/>
              <a:t>12/3/2017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E06-E3D4-401D-9784-D8338B5361B8}" type="datetime1">
              <a:rPr lang="en-US" smtClean="0"/>
              <a:t>12/3/2017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1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6B57F-F998-4310-9D20-1501597A2320}" type="datetime1">
              <a:rPr lang="en-US" smtClean="0"/>
              <a:t>12/3/2017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5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872A1-0E89-4F85-BE4F-D85E345F07AA}" type="datetime1">
              <a:rPr lang="en-US" smtClean="0"/>
              <a:t>12/3/2017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279C-B73D-4CED-BCC4-CA6BD093EF76}" type="datetime1">
              <a:rPr lang="en-US" smtClean="0"/>
              <a:t>12/3/2017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86794-E4E9-4B8F-9ECF-83A25BC4FF55}" type="datetime1">
              <a:rPr lang="en-US" smtClean="0"/>
              <a:t>12/3/2017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6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661A1-67AB-4463-8EE7-DBC62CB8DE11}" type="datetime1">
              <a:rPr lang="en-US" smtClean="0"/>
              <a:t>12/3/2017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0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501-C1BE-4F09-A42D-DD2AA8ADCFB3}" type="datetime1">
              <a:rPr lang="en-US" smtClean="0"/>
              <a:t>12/3/2017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0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D506-2A6D-4805-888D-DD2B63F8F8E2}" type="datetime1">
              <a:rPr lang="en-US" smtClean="0"/>
              <a:t>12/3/2017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1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702E-F51E-4ED4-9972-8D6DB41971FB}" type="datetime1">
              <a:rPr lang="en-US" smtClean="0"/>
              <a:t>12/3/2017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812B-3DEA-4CD4-BA22-C777410977A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95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5406" y="668215"/>
            <a:ext cx="10785051" cy="4167553"/>
          </a:xfrm>
        </p:spPr>
        <p:txBody>
          <a:bodyPr>
            <a:normAutofit fontScale="90000"/>
          </a:bodyPr>
          <a:lstStyle/>
          <a:p>
            <a:r>
              <a:rPr lang="de-DE" sz="4400" dirty="0" smtClean="0">
                <a:solidFill>
                  <a:srgbClr val="FFFF00"/>
                </a:solidFill>
              </a:rPr>
              <a:t/>
            </a:r>
            <a:br>
              <a:rPr lang="de-DE" sz="4400" dirty="0" smtClean="0">
                <a:solidFill>
                  <a:srgbClr val="FFFF00"/>
                </a:solidFill>
              </a:rPr>
            </a:br>
            <a:r>
              <a:rPr lang="de-DE" sz="4400" dirty="0">
                <a:solidFill>
                  <a:srgbClr val="FFFF00"/>
                </a:solidFill>
              </a:rPr>
              <a:t/>
            </a:r>
            <a:br>
              <a:rPr lang="de-DE" sz="4400" dirty="0">
                <a:solidFill>
                  <a:srgbClr val="FFFF00"/>
                </a:solidFill>
              </a:rPr>
            </a:br>
            <a:r>
              <a:rPr lang="de-DE" sz="4400" dirty="0" smtClean="0">
                <a:solidFill>
                  <a:srgbClr val="FFFF00"/>
                </a:solidFill>
              </a:rPr>
              <a:t/>
            </a:r>
            <a:br>
              <a:rPr lang="de-DE" sz="4400" dirty="0" smtClean="0">
                <a:solidFill>
                  <a:srgbClr val="FFFF00"/>
                </a:solidFill>
              </a:rPr>
            </a:br>
            <a:r>
              <a:rPr lang="de-DE" sz="4400" dirty="0">
                <a:solidFill>
                  <a:srgbClr val="FFFF00"/>
                </a:solidFill>
              </a:rPr>
              <a:t/>
            </a:r>
            <a:br>
              <a:rPr lang="de-DE" sz="4400" dirty="0">
                <a:solidFill>
                  <a:srgbClr val="FFFF00"/>
                </a:solidFill>
              </a:rPr>
            </a:br>
            <a:r>
              <a:rPr lang="de-DE" sz="4400" dirty="0" smtClean="0">
                <a:solidFill>
                  <a:srgbClr val="FFFF00"/>
                </a:solidFill>
              </a:rPr>
              <a:t/>
            </a:r>
            <a:br>
              <a:rPr lang="de-DE" sz="4400" dirty="0" smtClean="0">
                <a:solidFill>
                  <a:srgbClr val="FFFF00"/>
                </a:solidFill>
              </a:rPr>
            </a:br>
            <a:r>
              <a:rPr lang="de-DE" sz="4400" dirty="0">
                <a:solidFill>
                  <a:srgbClr val="FFFF00"/>
                </a:solidFill>
              </a:rPr>
              <a:t/>
            </a:r>
            <a:br>
              <a:rPr lang="de-DE" sz="4400" dirty="0">
                <a:solidFill>
                  <a:srgbClr val="FFFF00"/>
                </a:solidFill>
              </a:rPr>
            </a:br>
            <a:r>
              <a:rPr lang="de-DE" sz="4400" dirty="0" smtClean="0">
                <a:solidFill>
                  <a:srgbClr val="FFFF00"/>
                </a:solidFill>
              </a:rPr>
              <a:t/>
            </a:r>
            <a:br>
              <a:rPr lang="de-DE" sz="4400" dirty="0" smtClean="0">
                <a:solidFill>
                  <a:srgbClr val="FFFF00"/>
                </a:solidFill>
              </a:rPr>
            </a:br>
            <a:r>
              <a:rPr lang="de-DE" sz="4400" dirty="0">
                <a:solidFill>
                  <a:srgbClr val="FFFF00"/>
                </a:solidFill>
              </a:rPr>
              <a:t/>
            </a:r>
            <a:br>
              <a:rPr lang="de-DE" sz="4400" dirty="0">
                <a:solidFill>
                  <a:srgbClr val="FFFF00"/>
                </a:solidFill>
              </a:rPr>
            </a:br>
            <a:r>
              <a:rPr lang="de-DE" sz="4400" dirty="0" smtClean="0">
                <a:solidFill>
                  <a:srgbClr val="FFFF00"/>
                </a:solidFill>
              </a:rPr>
              <a:t/>
            </a:r>
            <a:br>
              <a:rPr lang="de-DE" sz="4400" dirty="0" smtClean="0">
                <a:solidFill>
                  <a:srgbClr val="FFFF00"/>
                </a:solidFill>
              </a:rPr>
            </a:br>
            <a:r>
              <a:rPr lang="de-DE" sz="4400" dirty="0" smtClean="0">
                <a:solidFill>
                  <a:srgbClr val="FFFF00"/>
                </a:solidFill>
              </a:rPr>
              <a:t/>
            </a:r>
            <a:br>
              <a:rPr lang="de-DE" sz="4400" dirty="0" smtClean="0">
                <a:solidFill>
                  <a:srgbClr val="FFFF00"/>
                </a:solidFill>
              </a:rPr>
            </a:b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Importance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and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development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of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b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the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reproduction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techniques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of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color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4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printing</a:t>
            </a:r>
            <a: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de-DE" sz="4400" dirty="0" smtClean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de-DE" sz="4400" dirty="0" err="1" smtClean="0"/>
              <a:t>Senefelders</a:t>
            </a:r>
            <a:r>
              <a:rPr lang="de-DE" sz="4400" dirty="0" smtClean="0"/>
              <a:t> Bedeutung für die Entwicklung </a:t>
            </a:r>
            <a:br>
              <a:rPr lang="de-DE" sz="4400" dirty="0" smtClean="0"/>
            </a:br>
            <a:r>
              <a:rPr lang="de-DE" sz="4400" dirty="0" smtClean="0"/>
              <a:t>z.B. der Reproduktionstechniken </a:t>
            </a:r>
            <a:br>
              <a:rPr lang="de-DE" sz="4400" dirty="0" smtClean="0"/>
            </a:br>
            <a:r>
              <a:rPr lang="de-DE" sz="3100" dirty="0" smtClean="0"/>
              <a:t>Zugleich Anregung</a:t>
            </a:r>
            <a:r>
              <a:rPr lang="de-DE" sz="3600" dirty="0"/>
              <a:t> </a:t>
            </a:r>
            <a:r>
              <a:rPr lang="de-DE" sz="3600" dirty="0" smtClean="0"/>
              <a:t>zur Frage ‚</a:t>
            </a:r>
            <a:r>
              <a:rPr lang="de-DE" sz="3600" i="1" dirty="0" smtClean="0">
                <a:latin typeface="Freehand521 BT" panose="03080802030307080304" pitchFamily="66" charset="0"/>
              </a:rPr>
              <a:t>Ist die Lithographie gestorben‘?</a:t>
            </a:r>
            <a:br>
              <a:rPr lang="de-DE" sz="3600" i="1" dirty="0" smtClean="0">
                <a:latin typeface="Freehand521 BT" panose="03080802030307080304" pitchFamily="66" charset="0"/>
              </a:rPr>
            </a:br>
            <a:endParaRPr lang="en-US" sz="3600" i="1" dirty="0">
              <a:latin typeface="Freehand521 BT" panose="03080802030307080304" pitchFamily="66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976446"/>
            <a:ext cx="9144000" cy="1881554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ISS Kolloquium 2017 in Offenbach</a:t>
            </a:r>
          </a:p>
          <a:p>
            <a:r>
              <a:rPr lang="de-DE" sz="2000" dirty="0" smtClean="0"/>
              <a:t>Hanns-Peter Schöbel - D77746 </a:t>
            </a:r>
            <a:r>
              <a:rPr lang="de-DE" sz="2000" dirty="0" err="1" smtClean="0"/>
              <a:t>Schutterwald</a:t>
            </a:r>
            <a:r>
              <a:rPr lang="de-DE" sz="2000" dirty="0" smtClean="0"/>
              <a:t>, - Am Bildstock 21 - Tel. 0049(0)781 55671</a:t>
            </a:r>
            <a:endParaRPr lang="en-US" sz="2000" dirty="0"/>
          </a:p>
          <a:p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8143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629" y="345565"/>
            <a:ext cx="11179628" cy="180498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/>
              <a:t>Rasterpunktformen </a:t>
            </a:r>
            <a:r>
              <a:rPr lang="de-DE" sz="4000" dirty="0"/>
              <a:t>(</a:t>
            </a:r>
            <a:r>
              <a:rPr lang="de-DE" sz="4000" dirty="0" err="1" smtClean="0">
                <a:solidFill>
                  <a:srgbClr val="FFFF00"/>
                </a:solidFill>
              </a:rPr>
              <a:t>dot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shape</a:t>
            </a:r>
            <a:r>
              <a:rPr lang="de-DE" sz="4000" dirty="0" smtClean="0">
                <a:solidFill>
                  <a:srgbClr val="FFFF00"/>
                </a:solidFill>
              </a:rPr>
              <a:t>)</a:t>
            </a:r>
            <a:r>
              <a:rPr lang="de-DE" sz="4000" dirty="0" smtClean="0"/>
              <a:t> entstehen beim </a:t>
            </a:r>
            <a:br>
              <a:rPr lang="de-DE" sz="4000" dirty="0" smtClean="0"/>
            </a:br>
            <a:r>
              <a:rPr lang="de-DE" sz="4000" dirty="0" smtClean="0"/>
              <a:t>Kamera-Rastern wie im Scanner</a:t>
            </a:r>
            <a:br>
              <a:rPr lang="de-DE" sz="4000" dirty="0" smtClean="0"/>
            </a:br>
            <a:r>
              <a:rPr lang="de-DE" sz="4000" dirty="0" smtClean="0"/>
              <a:t>(Vorteile: Detailschärfe, Verläufe..)</a:t>
            </a:r>
            <a:br>
              <a:rPr lang="de-DE" sz="4000" dirty="0" smtClean="0"/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36" y="2150554"/>
            <a:ext cx="9244928" cy="4205796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630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chemeClr val="tx1">
                    <a:lumMod val="95000"/>
                  </a:schemeClr>
                </a:solidFill>
                <a:latin typeface="Trebuchet MS" panose="020B0603020202020204" pitchFamily="34" charset="0"/>
              </a:rPr>
              <a:t>HELL DC 300 – Übergang Scanner Technologie</a:t>
            </a:r>
            <a:endParaRPr lang="en-US" dirty="0">
              <a:solidFill>
                <a:schemeClr val="tx1">
                  <a:lumMod val="9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32" y="1325436"/>
            <a:ext cx="8077335" cy="5156909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rgbClr val="FFFF00"/>
                </a:solidFill>
              </a:rPr>
              <a:t>M</a:t>
            </a:r>
            <a:r>
              <a:rPr lang="de-DE" dirty="0" smtClean="0">
                <a:solidFill>
                  <a:srgbClr val="FFFF00"/>
                </a:solidFill>
              </a:rPr>
              <a:t>easurement: </a:t>
            </a:r>
            <a:r>
              <a:rPr lang="de-DE" dirty="0" err="1" smtClean="0">
                <a:solidFill>
                  <a:srgbClr val="FFFF00"/>
                </a:solidFill>
              </a:rPr>
              <a:t>print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control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strip</a:t>
            </a:r>
            <a:r>
              <a:rPr lang="de-DE" dirty="0" smtClean="0">
                <a:solidFill>
                  <a:srgbClr val="FFFF00"/>
                </a:solidFill>
              </a:rPr>
              <a:t> (</a:t>
            </a:r>
            <a:r>
              <a:rPr lang="de-DE" dirty="0" err="1" smtClean="0">
                <a:solidFill>
                  <a:srgbClr val="FFFF00"/>
                </a:solidFill>
              </a:rPr>
              <a:t>dots</a:t>
            </a:r>
            <a:r>
              <a:rPr lang="de-DE" dirty="0" smtClean="0">
                <a:solidFill>
                  <a:srgbClr val="FFFF00"/>
                </a:solidFill>
              </a:rPr>
              <a:t>)</a:t>
            </a:r>
            <a:r>
              <a:rPr lang="de-DE" dirty="0" smtClean="0"/>
              <a:t>  Messtechnik  für den Druckprozess: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53" y="1873232"/>
            <a:ext cx="9208893" cy="4263797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76482"/>
            <a:ext cx="2743200" cy="365125"/>
          </a:xfrm>
        </p:spPr>
        <p:txBody>
          <a:bodyPr/>
          <a:lstStyle/>
          <a:p>
            <a:fld id="{3532812B-3DEA-4CD4-BA22-C777410977A8}" type="slidenum">
              <a:rPr lang="en-US" smtClean="0"/>
              <a:t>12</a:t>
            </a:fld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10867292" y="3244333"/>
            <a:ext cx="109024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de-DE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de-DE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de-DE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de-DE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de-DE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de-DE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de-DE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de-DE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de-DE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de-DE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©</a:t>
            </a:r>
            <a:r>
              <a:rPr lang="de-DE" sz="11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1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hps</a:t>
            </a:r>
            <a:r>
              <a:rPr lang="de-DE" sz="11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904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hape 130"/>
          <p:cNvSpPr>
            <a:spLocks noGrp="1"/>
          </p:cNvSpPr>
          <p:nvPr/>
        </p:nvSpPr>
        <p:spPr>
          <a:xfrm>
            <a:off x="914401" y="661186"/>
            <a:ext cx="10002448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 anchor="t">
            <a:normAutofit fontScale="25000" lnSpcReduction="20000"/>
          </a:bodyPr>
          <a:lstStyle>
            <a:lvl1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de-DE" sz="16000" dirty="0" smtClean="0">
                <a:solidFill>
                  <a:srgbClr val="FFFF00"/>
                </a:solidFill>
              </a:rPr>
              <a:t>Further </a:t>
            </a:r>
            <a:r>
              <a:rPr lang="de-DE" sz="16000" dirty="0" err="1" smtClean="0">
                <a:solidFill>
                  <a:srgbClr val="FFFF00"/>
                </a:solidFill>
              </a:rPr>
              <a:t>development</a:t>
            </a:r>
            <a:r>
              <a:rPr lang="de-DE" sz="16000" dirty="0" smtClean="0">
                <a:solidFill>
                  <a:srgbClr val="FFFF00"/>
                </a:solidFill>
              </a:rPr>
              <a:t> </a:t>
            </a:r>
            <a:r>
              <a:rPr lang="de-DE" sz="16000" dirty="0" err="1" smtClean="0">
                <a:solidFill>
                  <a:srgbClr val="FFFF00"/>
                </a:solidFill>
              </a:rPr>
              <a:t>to</a:t>
            </a:r>
            <a:r>
              <a:rPr lang="de-DE" sz="16000" dirty="0" smtClean="0">
                <a:solidFill>
                  <a:srgbClr val="FFFF00"/>
                </a:solidFill>
              </a:rPr>
              <a:t> </a:t>
            </a:r>
            <a:r>
              <a:rPr lang="de-DE" sz="16000" dirty="0" err="1" smtClean="0">
                <a:solidFill>
                  <a:srgbClr val="FFFF00"/>
                </a:solidFill>
              </a:rPr>
              <a:t>media</a:t>
            </a:r>
            <a:r>
              <a:rPr lang="de-DE" sz="16000" dirty="0" smtClean="0">
                <a:solidFill>
                  <a:srgbClr val="FFFF00"/>
                </a:solidFill>
              </a:rPr>
              <a:t> </a:t>
            </a:r>
            <a:r>
              <a:rPr lang="de-DE" sz="16000" dirty="0" err="1" smtClean="0">
                <a:solidFill>
                  <a:srgbClr val="FFFF00"/>
                </a:solidFill>
              </a:rPr>
              <a:t>technology</a:t>
            </a:r>
            <a:endParaRPr lang="de-DE" sz="16000" dirty="0" smtClean="0">
              <a:solidFill>
                <a:srgbClr val="FFFF00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de-DE" sz="16000" dirty="0" err="1" smtClean="0">
                <a:solidFill>
                  <a:schemeClr val="tx1"/>
                </a:solidFill>
              </a:rPr>
              <a:t>Ent</a:t>
            </a:r>
            <a:r>
              <a:rPr sz="16000" dirty="0" err="1" smtClean="0">
                <a:solidFill>
                  <a:schemeClr val="tx1"/>
                </a:solidFill>
              </a:rPr>
              <a:t>wicklun</a:t>
            </a:r>
            <a:r>
              <a:rPr lang="de-DE" sz="16000" dirty="0" smtClean="0">
                <a:solidFill>
                  <a:schemeClr val="tx1"/>
                </a:solidFill>
              </a:rPr>
              <a:t>gen bis zur </a:t>
            </a:r>
            <a:r>
              <a:rPr sz="16000" dirty="0" err="1" smtClean="0">
                <a:solidFill>
                  <a:schemeClr val="tx1"/>
                </a:solidFill>
              </a:rPr>
              <a:t>Medientech</a:t>
            </a:r>
            <a:r>
              <a:rPr lang="de-DE" sz="16000" dirty="0" err="1" smtClean="0">
                <a:solidFill>
                  <a:schemeClr val="tx1"/>
                </a:solidFill>
              </a:rPr>
              <a:t>nik</a:t>
            </a:r>
            <a:r>
              <a:rPr lang="de-DE" sz="16000" dirty="0" smtClean="0">
                <a:solidFill>
                  <a:schemeClr val="tx1"/>
                </a:solidFill>
              </a:rPr>
              <a:t>: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de-DE" sz="16000" dirty="0">
              <a:solidFill>
                <a:schemeClr val="tx1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de-DE" sz="16000" dirty="0" smtClean="0">
              <a:solidFill>
                <a:schemeClr val="tx1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de-DE" sz="16000" dirty="0">
              <a:solidFill>
                <a:schemeClr val="tx1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endParaRPr lang="de-DE" sz="16000" dirty="0" smtClean="0">
              <a:solidFill>
                <a:schemeClr val="tx1"/>
              </a:solidFill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de-DE" sz="16000" dirty="0" smtClean="0">
                <a:solidFill>
                  <a:srgbClr val="FFFF00"/>
                </a:solidFill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8" name="Shape 131"/>
          <p:cNvSpPr>
            <a:spLocks noGrp="1"/>
          </p:cNvSpPr>
          <p:nvPr/>
        </p:nvSpPr>
        <p:spPr>
          <a:xfrm>
            <a:off x="631235" y="1784970"/>
            <a:ext cx="11560765" cy="3980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>
            <a:noAutofit/>
          </a:bodyPr>
          <a:lstStyle>
            <a:lvl1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78668" indent="-321468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08314" indent="-293914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5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7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1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3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5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/>
              <a:buChar char="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sz="2800" b="1" dirty="0" smtClean="0">
                <a:solidFill>
                  <a:schemeClr val="tx1"/>
                </a:solidFill>
              </a:rPr>
              <a:t> </a:t>
            </a:r>
          </a:p>
          <a:p>
            <a:pPr marL="0" lvl="0" indent="0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sz="2800" b="1" dirty="0" smtClean="0">
                <a:solidFill>
                  <a:schemeClr val="tx1"/>
                </a:solidFill>
              </a:rPr>
              <a:t>A</a:t>
            </a:r>
            <a:r>
              <a:rPr sz="2800" b="1" dirty="0" smtClean="0">
                <a:solidFill>
                  <a:schemeClr val="tx1"/>
                </a:solidFill>
              </a:rPr>
              <a:t>us </a:t>
            </a:r>
            <a:r>
              <a:rPr sz="2800" b="1" dirty="0" err="1" smtClean="0">
                <a:solidFill>
                  <a:schemeClr val="tx1"/>
                </a:solidFill>
              </a:rPr>
              <a:t>Senefelders</a:t>
            </a:r>
            <a:r>
              <a:rPr sz="2800" b="1" dirty="0" smtClean="0">
                <a:solidFill>
                  <a:schemeClr val="tx1"/>
                </a:solidFill>
              </a:rPr>
              <a:t> </a:t>
            </a:r>
            <a:r>
              <a:rPr sz="2800" b="1" dirty="0" err="1" smtClean="0">
                <a:solidFill>
                  <a:schemeClr val="tx1"/>
                </a:solidFill>
              </a:rPr>
              <a:t>Erfindung</a:t>
            </a:r>
            <a:r>
              <a:rPr lang="de-DE" sz="2800" b="1" dirty="0" smtClean="0">
                <a:solidFill>
                  <a:schemeClr val="tx1"/>
                </a:solidFill>
              </a:rPr>
              <a:t>en entwickelten sich </a:t>
            </a:r>
            <a:r>
              <a:rPr sz="2800" b="1" dirty="0" smtClean="0">
                <a:solidFill>
                  <a:schemeClr val="tx1"/>
                </a:solidFill>
              </a:rPr>
              <a:t>:</a:t>
            </a:r>
            <a:endParaRPr lang="de-DE" sz="2800" b="1" dirty="0" smtClean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</a:pP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Steindruck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Solnhofener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Stein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Lithographie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Umdruck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Überdruck,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Reproduktionstechnik für alle Verfahren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		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bis </a:t>
            </a: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die Gegenwart samt </a:t>
            </a:r>
            <a:r>
              <a:rPr lang="de-DE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Lithofedern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Fettkreide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Farbendruck wie besondere Drucktechniken </a:t>
            </a:r>
            <a:r>
              <a:rPr lang="de-DE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incl.						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Flachdruckpresse,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Druckfarbe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Druckhilfsmittel,</a:t>
            </a:r>
            <a:r>
              <a:rPr lang="de-DE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28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Weitere </a:t>
            </a:r>
            <a:r>
              <a:rPr lang="de-DE" sz="2400" dirty="0" smtClean="0">
                <a:solidFill>
                  <a:schemeClr val="tx1"/>
                </a:solidFill>
              </a:rPr>
              <a:t>Flachdruckverfahren / Offset, Stoffdruck</a:t>
            </a:r>
            <a:r>
              <a:rPr lang="de-DE" sz="2400" dirty="0">
                <a:solidFill>
                  <a:schemeClr val="tx1"/>
                </a:solidFill>
              </a:rPr>
              <a:t>, Blechdruck..</a:t>
            </a:r>
          </a:p>
          <a:p>
            <a:pPr marL="0" lvl="0" indent="0" algn="ctr">
              <a:buSzTx/>
              <a:buNone/>
              <a:defRPr>
                <a:solidFill>
                  <a:srgbClr val="000000"/>
                </a:solidFill>
              </a:defRPr>
            </a:pPr>
            <a:endParaRPr lang="de-DE" sz="2800" dirty="0">
              <a:solidFill>
                <a:schemeClr val="tx1"/>
              </a:solidFill>
              <a:latin typeface="+mn-lt"/>
            </a:endParaRPr>
          </a:p>
          <a:p>
            <a:pPr marL="0" lvl="0" indent="0" algn="ctr">
              <a:buSzTx/>
              <a:buNone/>
              <a:defRPr>
                <a:solidFill>
                  <a:srgbClr val="000000"/>
                </a:solidFill>
              </a:defRPr>
            </a:pPr>
            <a:endParaRPr lang="de-DE" sz="2800" dirty="0" smtClean="0">
              <a:solidFill>
                <a:schemeClr val="tx1"/>
              </a:solidFill>
              <a:latin typeface="+mn-lt"/>
            </a:endParaRPr>
          </a:p>
          <a:p>
            <a:pPr marL="0" lvl="0" indent="0" algn="ctr">
              <a:buSzTx/>
              <a:buNone/>
              <a:defRPr>
                <a:solidFill>
                  <a:srgbClr val="000000"/>
                </a:solidFill>
              </a:defRPr>
            </a:pPr>
            <a:r>
              <a:rPr sz="2800" dirty="0" err="1" smtClean="0">
                <a:solidFill>
                  <a:schemeClr val="tx1"/>
                </a:solidFill>
                <a:latin typeface="+mn-lt"/>
              </a:rPr>
              <a:t>Druckelemen</a:t>
            </a:r>
            <a:r>
              <a:rPr lang="de-DE" sz="28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sz="2800" dirty="0" smtClean="0">
                <a:solidFill>
                  <a:schemeClr val="tx1"/>
                </a:solidFill>
                <a:latin typeface="+mn-lt"/>
              </a:rPr>
              <a:t>e</a:t>
            </a:r>
            <a:r>
              <a:rPr lang="de-DE" sz="2800" dirty="0" smtClean="0">
                <a:solidFill>
                  <a:schemeClr val="tx1"/>
                </a:solidFill>
                <a:latin typeface="+mn-lt"/>
              </a:rPr>
              <a:t> sind dafür Basis für die Repro- und Drucktechnik</a:t>
            </a:r>
          </a:p>
          <a:p>
            <a:pPr marL="0" lvl="0" indent="0" algn="ctr">
              <a:buSzTx/>
              <a:buNone/>
              <a:defRPr>
                <a:solidFill>
                  <a:srgbClr val="000000"/>
                </a:solidFill>
              </a:defRPr>
            </a:pPr>
            <a:r>
              <a:rPr lang="de-DE" sz="2800" dirty="0" smtClean="0">
                <a:solidFill>
                  <a:schemeClr val="tx1"/>
                </a:solidFill>
                <a:latin typeface="+mn-lt"/>
              </a:rPr>
              <a:t>wie die </a:t>
            </a:r>
            <a:r>
              <a:rPr sz="2800" dirty="0" err="1" smtClean="0">
                <a:solidFill>
                  <a:schemeClr val="tx1"/>
                </a:solidFill>
                <a:latin typeface="+mn-lt"/>
              </a:rPr>
              <a:t>elektronische</a:t>
            </a:r>
            <a:r>
              <a:rPr lang="de-DE" sz="280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sz="2800" dirty="0" err="1" smtClean="0">
                <a:solidFill>
                  <a:schemeClr val="tx1"/>
                </a:solidFill>
                <a:latin typeface="+mn-lt"/>
              </a:rPr>
              <a:t>Reprotechniken</a:t>
            </a:r>
            <a:r>
              <a:rPr lang="de-DE" sz="2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sz="2800" dirty="0" err="1" smtClean="0">
                <a:solidFill>
                  <a:schemeClr val="tx1"/>
                </a:solidFill>
                <a:latin typeface="+mn-lt"/>
              </a:rPr>
              <a:t>Medientechnik</a:t>
            </a:r>
            <a:r>
              <a:rPr lang="de-DE" sz="2800" dirty="0" smtClean="0">
                <a:solidFill>
                  <a:schemeClr val="tx1"/>
                </a:solidFill>
                <a:latin typeface="+mn-lt"/>
              </a:rPr>
              <a:t>, auch </a:t>
            </a:r>
            <a:r>
              <a:rPr lang="de-DE" sz="2800" dirty="0" err="1" smtClean="0">
                <a:solidFill>
                  <a:schemeClr val="tx1"/>
                </a:solidFill>
                <a:latin typeface="+mn-lt"/>
              </a:rPr>
              <a:t>Meßtechnik</a:t>
            </a:r>
            <a:r>
              <a:rPr lang="de-DE" sz="2800" dirty="0" smtClean="0">
                <a:solidFill>
                  <a:schemeClr val="tx1"/>
                </a:solidFill>
                <a:latin typeface="Freehand521 BT" panose="03080802030307080304" pitchFamily="66" charset="0"/>
              </a:rPr>
              <a:t>.  </a:t>
            </a:r>
          </a:p>
          <a:p>
            <a:pPr marL="0" lvl="0" indent="0" algn="ctr">
              <a:buSzTx/>
              <a:buNone/>
              <a:defRPr>
                <a:solidFill>
                  <a:srgbClr val="000000"/>
                </a:solidFill>
              </a:defRPr>
            </a:pPr>
            <a:endParaRPr lang="de-DE" sz="2800" dirty="0" smtClean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9" name="Shape 132"/>
          <p:cNvSpPr>
            <a:spLocks noGrp="1"/>
          </p:cNvSpPr>
          <p:nvPr/>
        </p:nvSpPr>
        <p:spPr>
          <a:xfrm>
            <a:off x="9710995" y="5962318"/>
            <a:ext cx="683340" cy="365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457200"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914400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371600"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90C22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13</a:t>
            </a:fld>
            <a:endParaRPr sz="9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0" y="391885"/>
            <a:ext cx="11901713" cy="6125099"/>
          </a:xfrm>
        </p:spPr>
        <p:txBody>
          <a:bodyPr>
            <a:noAutofit/>
          </a:bodyPr>
          <a:lstStyle/>
          <a:p>
            <a:pPr algn="ctr"/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800" b="1" dirty="0"/>
              <a:t/>
            </a:r>
            <a:br>
              <a:rPr lang="de-DE" sz="2800" b="1" dirty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en-US" sz="32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+mn-lt"/>
              </a:rPr>
            </a:br>
            <a:endParaRPr lang="en-US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14</a:t>
            </a:fld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699247" y="1321458"/>
            <a:ext cx="11026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95086" y="508000"/>
            <a:ext cx="11306627" cy="5558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de-DE" sz="40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4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de-DE" sz="4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useale </a:t>
            </a:r>
            <a:r>
              <a:rPr lang="de-DE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Präsentation der </a:t>
            </a:r>
            <a:r>
              <a:rPr lang="de-DE" sz="40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Reproduktions-Geschichte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sz="36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1990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erfolgte die Präsentation der 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Druckgeschichte durch Exponate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Kontext mit deren wirtschaftlichen, sozialen und kulturgeschichtlichen Bedeutung. 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Letztlich blieb 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dennoch die </a:t>
            </a:r>
            <a:r>
              <a:rPr lang="de-DE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Frage, </a:t>
            </a:r>
            <a:r>
              <a:rPr lang="de-DE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Druckgeschichte überhaupt ausstellbar?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Heute orientieren sich </a:t>
            </a:r>
            <a:r>
              <a:rPr lang="de-DE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junge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Museumsbesucher </a:t>
            </a:r>
            <a:r>
              <a:rPr lang="de-DE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Möglichkeiten elektronischer Medien. </a:t>
            </a:r>
            <a:r>
              <a:rPr lang="de-DE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die </a:t>
            </a:r>
            <a:r>
              <a:rPr lang="de-DE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Reproduktionstechniken </a:t>
            </a:r>
            <a:r>
              <a:rPr lang="de-DE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museal darzustellen, gibt </a:t>
            </a:r>
            <a:r>
              <a:rPr lang="de-D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de-DE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kaum Beispiele.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könnten z.B. die </a:t>
            </a:r>
            <a: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Gefährdungen, die soziale Medien mittels </a:t>
            </a: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Reproduktions- wie Medien-techniken </a:t>
            </a:r>
            <a: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ermöglichen</a:t>
            </a: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vermittelt</a:t>
            </a: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werden </a:t>
            </a: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</a:t>
            </a: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damit </a:t>
            </a:r>
            <a:r>
              <a:rPr lang="de-DE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sicher umgehen zu können.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0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History</a:t>
            </a:r>
            <a:r>
              <a:rPr lang="de-DE" sz="40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of</a:t>
            </a:r>
            <a:r>
              <a:rPr lang="de-DE" sz="40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printing</a:t>
            </a:r>
            <a:r>
              <a:rPr lang="de-DE" sz="40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elements</a:t>
            </a:r>
            <a:r>
              <a:rPr lang="de-DE" sz="40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de-DE" sz="4000" dirty="0" smtClean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de-DE" sz="4000" dirty="0">
                <a:latin typeface="Trebuchet MS" panose="020B0603020202020204" pitchFamily="34" charset="0"/>
              </a:rPr>
              <a:t>Z</a:t>
            </a:r>
            <a:r>
              <a:rPr lang="de-DE" sz="4000" dirty="0" smtClean="0">
                <a:latin typeface="Trebuchet MS" panose="020B0603020202020204" pitchFamily="34" charset="0"/>
              </a:rPr>
              <a:t>ur</a:t>
            </a:r>
            <a:r>
              <a:rPr lang="de-DE" sz="40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sz="4000" dirty="0" smtClean="0">
                <a:latin typeface="Trebuchet MS" panose="020B0603020202020204" pitchFamily="34" charset="0"/>
              </a:rPr>
              <a:t>Geschichte der Druckelemente </a:t>
            </a:r>
            <a:endParaRPr lang="en-US" sz="4000" dirty="0">
              <a:latin typeface="Trebuchet MS" panose="020B06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973943"/>
            <a:ext cx="5181600" cy="38626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 smtClean="0"/>
              <a:t>Entwicklung der Druckelemente</a:t>
            </a:r>
          </a:p>
          <a:p>
            <a:pPr marL="0" indent="0">
              <a:buNone/>
            </a:pPr>
            <a:r>
              <a:rPr lang="de-DE" b="1" dirty="0"/>
              <a:t>i</a:t>
            </a:r>
            <a:r>
              <a:rPr lang="de-DE" b="1" dirty="0" smtClean="0"/>
              <a:t>st die Basis für den Bilderdruck</a:t>
            </a:r>
            <a:endParaRPr lang="de-DE" b="1" dirty="0"/>
          </a:p>
          <a:p>
            <a:pPr>
              <a:buFontTx/>
              <a:buChar char="-"/>
            </a:pPr>
            <a:r>
              <a:rPr lang="de-DE" dirty="0" smtClean="0"/>
              <a:t>Elemente für Bilder: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FF00"/>
                </a:solidFill>
              </a:rPr>
              <a:t>Punkt</a:t>
            </a:r>
            <a:r>
              <a:rPr lang="de-DE" dirty="0" smtClean="0"/>
              <a:t>-Linie-Korn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(Beim Text = Buchstabe)</a:t>
            </a:r>
            <a:endParaRPr lang="de-DE" sz="3900" dirty="0" smtClean="0"/>
          </a:p>
          <a:p>
            <a:r>
              <a:rPr lang="de-DE" dirty="0" smtClean="0"/>
              <a:t>Zuerst: Handherstellung</a:t>
            </a:r>
          </a:p>
          <a:p>
            <a:r>
              <a:rPr lang="de-DE" dirty="0" smtClean="0"/>
              <a:t>Später: zusätzliches Tangieren</a:t>
            </a:r>
          </a:p>
          <a:p>
            <a:r>
              <a:rPr lang="de-DE" dirty="0" smtClean="0"/>
              <a:t>Heute: Rasterprozess in der Kamera und per Lasertechnik im digitalen Prozess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973943"/>
            <a:ext cx="5181600" cy="42030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 err="1" smtClean="0">
                <a:solidFill>
                  <a:srgbClr val="FFFF00"/>
                </a:solidFill>
              </a:rPr>
              <a:t>Printing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elements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as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basis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for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color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de-DE" b="1" dirty="0" err="1" smtClean="0">
                <a:solidFill>
                  <a:srgbClr val="FFFF00"/>
                </a:solidFill>
              </a:rPr>
              <a:t>printing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techniques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FF00"/>
                </a:solidFill>
              </a:rPr>
              <a:t>- </a:t>
            </a:r>
            <a:r>
              <a:rPr lang="de-DE" dirty="0" err="1" smtClean="0">
                <a:solidFill>
                  <a:srgbClr val="FFFF00"/>
                </a:solidFill>
              </a:rPr>
              <a:t>elements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of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images</a:t>
            </a:r>
            <a:r>
              <a:rPr lang="de-DE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smtClean="0">
                <a:solidFill>
                  <a:srgbClr val="FFFF00"/>
                </a:solidFill>
              </a:rPr>
              <a:t>  </a:t>
            </a:r>
            <a:r>
              <a:rPr lang="de-DE" dirty="0" err="1" smtClean="0"/>
              <a:t>point</a:t>
            </a:r>
            <a:r>
              <a:rPr lang="de-DE" dirty="0" err="1" smtClean="0">
                <a:solidFill>
                  <a:srgbClr val="FFFF00"/>
                </a:solidFill>
              </a:rPr>
              <a:t>-lines-grain</a:t>
            </a:r>
            <a:r>
              <a:rPr lang="de-DE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de-DE" sz="3500" dirty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First: </a:t>
            </a:r>
            <a:r>
              <a:rPr lang="de-DE" dirty="0" err="1" smtClean="0">
                <a:solidFill>
                  <a:srgbClr val="FFFF00"/>
                </a:solidFill>
              </a:rPr>
              <a:t>handmade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err="1" smtClean="0">
                <a:solidFill>
                  <a:srgbClr val="FFFF00"/>
                </a:solidFill>
              </a:rPr>
              <a:t>Later</a:t>
            </a:r>
            <a:r>
              <a:rPr lang="de-DE" dirty="0" smtClean="0">
                <a:solidFill>
                  <a:srgbClr val="FFFF00"/>
                </a:solidFill>
              </a:rPr>
              <a:t>: </a:t>
            </a:r>
            <a:r>
              <a:rPr lang="de-DE" dirty="0" err="1" smtClean="0">
                <a:solidFill>
                  <a:srgbClr val="FFFF00"/>
                </a:solidFill>
              </a:rPr>
              <a:t>made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by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foils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with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points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Today: </a:t>
            </a:r>
            <a:r>
              <a:rPr lang="de-DE" dirty="0" err="1" smtClean="0">
                <a:solidFill>
                  <a:srgbClr val="FFFF00"/>
                </a:solidFill>
              </a:rPr>
              <a:t>made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by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screening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technologie</a:t>
            </a:r>
            <a:r>
              <a:rPr lang="de-DE" dirty="0" smtClean="0">
                <a:solidFill>
                  <a:srgbClr val="FFFF00"/>
                </a:solidFill>
              </a:rPr>
              <a:t> in </a:t>
            </a:r>
            <a:r>
              <a:rPr lang="de-DE" dirty="0" err="1" smtClean="0">
                <a:solidFill>
                  <a:srgbClr val="FFFF00"/>
                </a:solidFill>
              </a:rPr>
              <a:t>camera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and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by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laser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technique</a:t>
            </a:r>
            <a:r>
              <a:rPr lang="de-DE" dirty="0" smtClean="0">
                <a:solidFill>
                  <a:srgbClr val="FFFF00"/>
                </a:solidFill>
              </a:rPr>
              <a:t> in digital </a:t>
            </a:r>
            <a:r>
              <a:rPr lang="de-DE" dirty="0" err="1" smtClean="0">
                <a:solidFill>
                  <a:srgbClr val="FFFF00"/>
                </a:solidFill>
              </a:rPr>
              <a:t>process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3659" y="365125"/>
            <a:ext cx="11167353" cy="1325563"/>
          </a:xfrm>
        </p:spPr>
        <p:txBody>
          <a:bodyPr/>
          <a:lstStyle/>
          <a:p>
            <a:pPr algn="ctr"/>
            <a:r>
              <a:rPr lang="de-DE" sz="40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Senefelder Punkte </a:t>
            </a:r>
            <a:r>
              <a:rPr lang="de-DE" sz="4000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handmade</a:t>
            </a:r>
            <a:r>
              <a:rPr lang="de-DE" sz="4000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-‚Berliner System</a:t>
            </a:r>
            <a:r>
              <a:rPr lang="de-DE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‘</a:t>
            </a:r>
            <a:endParaRPr lang="en-US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10435" y="1519758"/>
            <a:ext cx="12200536" cy="46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519470"/>
              </p:ext>
            </p:extLst>
          </p:nvPr>
        </p:nvGraphicFramePr>
        <p:xfrm>
          <a:off x="3677041" y="1744729"/>
          <a:ext cx="4837918" cy="437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PHOTO-PAINT" r:id="rId4" imgW="3129480" imgH="2886120" progId="CorelPHOTOPAINT.Image.15">
                  <p:embed/>
                </p:oleObj>
              </mc:Choice>
              <mc:Fallback>
                <p:oleObj name="PHOTO-PAINT" r:id="rId4" imgW="3129480" imgH="2886120" progId="CorelPHOTOPAINT.Image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041" y="1744729"/>
                        <a:ext cx="4837918" cy="4370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Tangiermuster</a:t>
            </a:r>
            <a:r>
              <a:rPr lang="de-DE" dirty="0" smtClean="0"/>
              <a:t> (von Hand punktiert)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6" y="1777314"/>
            <a:ext cx="8864125" cy="4761598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5</a:t>
            </a:fld>
            <a:endParaRPr lang="en-US"/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66214"/>
          </a:xfrm>
        </p:spPr>
      </p:pic>
      <p:sp>
        <p:nvSpPr>
          <p:cNvPr id="15" name="Rechteck 14"/>
          <p:cNvSpPr/>
          <p:nvPr/>
        </p:nvSpPr>
        <p:spPr>
          <a:xfrm>
            <a:off x="7494813" y="6352143"/>
            <a:ext cx="4697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/>
              <a:t>Chromolithographie / 1880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32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Color </a:t>
            </a:r>
            <a:r>
              <a:rPr lang="de-DE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correction</a:t>
            </a:r>
            <a:r>
              <a:rPr lang="de-DE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(</a:t>
            </a:r>
            <a:r>
              <a:rPr lang="de-DE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retouch</a:t>
            </a:r>
            <a:r>
              <a:rPr lang="de-DE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)</a:t>
            </a:r>
            <a:br>
              <a:rPr lang="de-DE" dirty="0" smtClean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de-DE" dirty="0" smtClean="0">
                <a:latin typeface="Trebuchet MS" panose="020B0603020202020204" pitchFamily="34" charset="0"/>
              </a:rPr>
              <a:t>Warum Farbkorrekturen (Retusche)</a:t>
            </a:r>
            <a:r>
              <a:rPr lang="de-DE" dirty="0" smtClean="0">
                <a:solidFill>
                  <a:srgbClr val="FFFF00"/>
                </a:solidFill>
              </a:rPr>
              <a:t> 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187574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Notwendigkeit der Retusche am Tonwert</a:t>
            </a:r>
            <a:endParaRPr lang="de-DE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de-DE" dirty="0" smtClean="0"/>
              <a:t>Wegen:</a:t>
            </a:r>
          </a:p>
          <a:p>
            <a:pPr marL="0" indent="0">
              <a:buNone/>
            </a:pPr>
            <a:r>
              <a:rPr lang="de-DE" dirty="0" smtClean="0"/>
              <a:t>-Fehler in der Vorlage</a:t>
            </a:r>
          </a:p>
          <a:p>
            <a:pPr marL="0" indent="0">
              <a:buNone/>
            </a:pPr>
            <a:r>
              <a:rPr lang="de-DE" dirty="0" smtClean="0"/>
              <a:t>-Farbauszugsfehler </a:t>
            </a:r>
            <a:endParaRPr lang="en-US" dirty="0"/>
          </a:p>
          <a:p>
            <a:pPr marL="0" indent="0">
              <a:buNone/>
            </a:pPr>
            <a:r>
              <a:rPr lang="de-DE" dirty="0" smtClean="0"/>
              <a:t>-Mängel Druckfarbe (Pigment),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err="1"/>
              <a:t>B</a:t>
            </a:r>
            <a:r>
              <a:rPr lang="de-DE" dirty="0" err="1" smtClean="0"/>
              <a:t>etrachtungslichtt</a:t>
            </a:r>
            <a:r>
              <a:rPr lang="de-DE" dirty="0" smtClean="0"/>
              <a:t>, Druckträger</a:t>
            </a:r>
            <a:endParaRPr lang="de-DE" dirty="0"/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187574"/>
            <a:ext cx="5181600" cy="3989388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 smtClean="0">
                <a:solidFill>
                  <a:srgbClr val="FFFF00"/>
                </a:solidFill>
              </a:rPr>
              <a:t>Why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is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it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nesseary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to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retouch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printing</a:t>
            </a:r>
            <a:r>
              <a:rPr lang="de-DE" b="1" dirty="0" smtClean="0">
                <a:solidFill>
                  <a:srgbClr val="FFFF00"/>
                </a:solidFill>
              </a:rPr>
              <a:t> </a:t>
            </a:r>
            <a:r>
              <a:rPr lang="de-DE" b="1" dirty="0" err="1" smtClean="0">
                <a:solidFill>
                  <a:srgbClr val="FFFF00"/>
                </a:solidFill>
              </a:rPr>
              <a:t>elements</a:t>
            </a:r>
            <a:r>
              <a:rPr lang="de-DE" b="1" dirty="0" smtClean="0">
                <a:solidFill>
                  <a:srgbClr val="FFFF00"/>
                </a:solidFill>
              </a:rPr>
              <a:t>?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>
                <a:solidFill>
                  <a:srgbClr val="FFFF00"/>
                </a:solidFill>
              </a:rPr>
              <a:t>Because</a:t>
            </a:r>
            <a:r>
              <a:rPr lang="de-DE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FF00"/>
                </a:solidFill>
              </a:rPr>
              <a:t>-defekts in </a:t>
            </a:r>
            <a:r>
              <a:rPr lang="de-DE" dirty="0" err="1" smtClean="0">
                <a:solidFill>
                  <a:srgbClr val="FFFF00"/>
                </a:solidFill>
              </a:rPr>
              <a:t>originals</a:t>
            </a:r>
            <a:endParaRPr lang="de-DE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FFFF00"/>
                </a:solidFill>
              </a:rPr>
              <a:t>-</a:t>
            </a:r>
            <a:r>
              <a:rPr lang="de-DE" dirty="0" err="1" smtClean="0">
                <a:solidFill>
                  <a:srgbClr val="FFFF00"/>
                </a:solidFill>
              </a:rPr>
              <a:t>defect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of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color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separation</a:t>
            </a:r>
            <a:r>
              <a:rPr lang="de-DE" dirty="0" smtClean="0">
                <a:solidFill>
                  <a:srgbClr val="FFFF00"/>
                </a:solidFill>
              </a:rPr>
              <a:t>  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FF00"/>
                </a:solidFill>
              </a:rPr>
              <a:t>-</a:t>
            </a:r>
            <a:r>
              <a:rPr lang="de-DE" dirty="0">
                <a:solidFill>
                  <a:srgbClr val="FFFF00"/>
                </a:solidFill>
              </a:rPr>
              <a:t>quality </a:t>
            </a:r>
            <a:r>
              <a:rPr lang="de-DE" dirty="0" err="1">
                <a:solidFill>
                  <a:srgbClr val="FFFF00"/>
                </a:solidFill>
              </a:rPr>
              <a:t>of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pigment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powder</a:t>
            </a:r>
            <a:endParaRPr lang="de-DE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803"/>
            <a:ext cx="10515600" cy="1325563"/>
          </a:xfrm>
        </p:spPr>
        <p:txBody>
          <a:bodyPr/>
          <a:lstStyle/>
          <a:p>
            <a:pPr algn="ctr"/>
            <a:r>
              <a:rPr lang="de-DE" dirty="0" err="1">
                <a:solidFill>
                  <a:srgbClr val="FFFF00"/>
                </a:solidFill>
                <a:latin typeface="Trebuchet MS" panose="020B0603020202020204" pitchFamily="34" charset="0"/>
              </a:rPr>
              <a:t>R</a:t>
            </a:r>
            <a:r>
              <a:rPr lang="de-DE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etouching</a:t>
            </a:r>
            <a:r>
              <a:rPr lang="de-DE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> </a:t>
            </a:r>
            <a:r>
              <a:rPr lang="de-DE" dirty="0" err="1" smtClean="0">
                <a:solidFill>
                  <a:srgbClr val="FFFF00"/>
                </a:solidFill>
                <a:latin typeface="Trebuchet MS" panose="020B0603020202020204" pitchFamily="34" charset="0"/>
              </a:rPr>
              <a:t>techniques</a:t>
            </a:r>
            <a:r>
              <a:rPr lang="de-DE" dirty="0" smtClean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de-DE" dirty="0" smtClean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de-DE" dirty="0">
                <a:latin typeface="Trebuchet MS" panose="020B0603020202020204" pitchFamily="34" charset="0"/>
              </a:rPr>
              <a:t>R</a:t>
            </a:r>
            <a:r>
              <a:rPr lang="de-DE" dirty="0" smtClean="0">
                <a:latin typeface="Trebuchet MS" panose="020B0603020202020204" pitchFamily="34" charset="0"/>
              </a:rPr>
              <a:t>etusche Techniken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104571"/>
            <a:ext cx="5181600" cy="4072392"/>
          </a:xfrm>
        </p:spPr>
        <p:txBody>
          <a:bodyPr>
            <a:normAutofit/>
          </a:bodyPr>
          <a:lstStyle/>
          <a:p>
            <a:r>
              <a:rPr lang="de-DE" dirty="0" smtClean="0"/>
              <a:t>Früher: kaum Retusche möglich</a:t>
            </a:r>
          </a:p>
          <a:p>
            <a:r>
              <a:rPr lang="de-DE" dirty="0" smtClean="0"/>
              <a:t>aber mittels Druck  von Zusatzfarben</a:t>
            </a:r>
            <a:endParaRPr lang="de-DE" dirty="0"/>
          </a:p>
          <a:p>
            <a:r>
              <a:rPr lang="de-DE" dirty="0" smtClean="0"/>
              <a:t>Später: Beginn Farbkorrekturen   </a:t>
            </a:r>
          </a:p>
          <a:p>
            <a:r>
              <a:rPr lang="de-DE" dirty="0"/>
              <a:t> </a:t>
            </a:r>
            <a:r>
              <a:rPr lang="de-DE" dirty="0" smtClean="0"/>
              <a:t>  durch </a:t>
            </a:r>
            <a:r>
              <a:rPr lang="de-DE" dirty="0" err="1"/>
              <a:t>S</a:t>
            </a:r>
            <a:r>
              <a:rPr lang="de-DE" dirty="0" err="1" smtClean="0"/>
              <a:t>enefelders</a:t>
            </a:r>
            <a:r>
              <a:rPr lang="de-DE" dirty="0" smtClean="0"/>
              <a:t> Erfindung:</a:t>
            </a:r>
          </a:p>
          <a:p>
            <a:pPr marL="0" indent="0">
              <a:buNone/>
            </a:pPr>
            <a:r>
              <a:rPr lang="de-DE" dirty="0" smtClean="0"/>
              <a:t>      </a:t>
            </a:r>
            <a:r>
              <a:rPr lang="de-DE" dirty="0" err="1" smtClean="0"/>
              <a:t>Umdruck+Klischeeätz</a:t>
            </a:r>
            <a:r>
              <a:rPr lang="de-DE" dirty="0" smtClean="0"/>
              <a:t>. (Patent)</a:t>
            </a:r>
          </a:p>
          <a:p>
            <a:r>
              <a:rPr lang="de-DE" dirty="0" err="1" smtClean="0"/>
              <a:t>Reprotechn</a:t>
            </a:r>
            <a:r>
              <a:rPr lang="de-DE" dirty="0" smtClean="0"/>
              <a:t>. Korrektur (</a:t>
            </a:r>
            <a:r>
              <a:rPr lang="de-DE" dirty="0" err="1" smtClean="0"/>
              <a:t>Fotogra</a:t>
            </a:r>
            <a:r>
              <a:rPr lang="de-DE" dirty="0" smtClean="0"/>
              <a:t>.)</a:t>
            </a:r>
          </a:p>
          <a:p>
            <a:r>
              <a:rPr lang="de-DE" dirty="0" smtClean="0"/>
              <a:t>elektronisch/digitale Korrektur</a:t>
            </a:r>
          </a:p>
          <a:p>
            <a:pPr marL="0" indent="0">
              <a:buNone/>
            </a:pPr>
            <a:endParaRPr lang="de-DE" dirty="0" smtClean="0"/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104571"/>
            <a:ext cx="5181600" cy="4072392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Former </a:t>
            </a:r>
            <a:r>
              <a:rPr lang="de-DE" dirty="0" err="1" smtClean="0">
                <a:solidFill>
                  <a:srgbClr val="FFFF00"/>
                </a:solidFill>
              </a:rPr>
              <a:t>times</a:t>
            </a:r>
            <a:r>
              <a:rPr lang="de-DE" dirty="0" smtClean="0">
                <a:solidFill>
                  <a:srgbClr val="FFFF00"/>
                </a:solidFill>
              </a:rPr>
              <a:t>: </a:t>
            </a:r>
            <a:r>
              <a:rPr lang="de-DE" dirty="0" err="1" smtClean="0">
                <a:solidFill>
                  <a:srgbClr val="FFFF00"/>
                </a:solidFill>
              </a:rPr>
              <a:t>no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retouching</a:t>
            </a:r>
            <a:r>
              <a:rPr lang="de-DE" dirty="0" smtClean="0">
                <a:solidFill>
                  <a:srgbClr val="FFFF00"/>
                </a:solidFill>
              </a:rPr>
              <a:t> /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Print </a:t>
            </a:r>
            <a:r>
              <a:rPr lang="de-DE" dirty="0" err="1">
                <a:solidFill>
                  <a:srgbClr val="FFFF00"/>
                </a:solidFill>
              </a:rPr>
              <a:t>another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color</a:t>
            </a:r>
            <a:r>
              <a:rPr lang="de-DE" dirty="0">
                <a:solidFill>
                  <a:srgbClr val="FFFF00"/>
                </a:solidFill>
              </a:rPr>
              <a:t> on </a:t>
            </a:r>
            <a:r>
              <a:rPr lang="de-DE" dirty="0" err="1">
                <a:solidFill>
                  <a:srgbClr val="FFFF00"/>
                </a:solidFill>
              </a:rPr>
              <a:t>existing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>
                <a:solidFill>
                  <a:srgbClr val="FFFF00"/>
                </a:solidFill>
              </a:rPr>
              <a:t>print</a:t>
            </a:r>
            <a:endParaRPr lang="de-DE" dirty="0">
              <a:solidFill>
                <a:srgbClr val="FFFF00"/>
              </a:solidFill>
            </a:endParaRPr>
          </a:p>
          <a:p>
            <a:r>
              <a:rPr lang="de-DE" dirty="0" err="1">
                <a:solidFill>
                  <a:srgbClr val="FFFF00"/>
                </a:solidFill>
              </a:rPr>
              <a:t>Later</a:t>
            </a:r>
            <a:r>
              <a:rPr lang="de-DE" dirty="0">
                <a:solidFill>
                  <a:srgbClr val="FFFF00"/>
                </a:solidFill>
              </a:rPr>
              <a:t> on: </a:t>
            </a:r>
            <a:r>
              <a:rPr lang="de-DE" dirty="0" err="1">
                <a:solidFill>
                  <a:srgbClr val="FFFF00"/>
                </a:solidFill>
              </a:rPr>
              <a:t>beginning</a:t>
            </a:r>
            <a:r>
              <a:rPr lang="de-DE" dirty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of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retouching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with</a:t>
            </a:r>
            <a:r>
              <a:rPr lang="de-DE" dirty="0" smtClean="0">
                <a:solidFill>
                  <a:srgbClr val="FFFF00"/>
                </a:solidFill>
              </a:rPr>
              <a:t> Senefelder</a:t>
            </a:r>
          </a:p>
          <a:p>
            <a:r>
              <a:rPr lang="de-DE" dirty="0" smtClean="0">
                <a:solidFill>
                  <a:srgbClr val="FFFF00"/>
                </a:solidFill>
              </a:rPr>
              <a:t>Transfer+ </a:t>
            </a:r>
            <a:r>
              <a:rPr lang="de-DE" dirty="0" err="1" smtClean="0">
                <a:solidFill>
                  <a:srgbClr val="FFFF00"/>
                </a:solidFill>
              </a:rPr>
              <a:t>etching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err="1" smtClean="0">
                <a:solidFill>
                  <a:srgbClr val="FFFF00"/>
                </a:solidFill>
              </a:rPr>
              <a:t>Reprografic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technique</a:t>
            </a:r>
            <a:r>
              <a:rPr lang="de-DE" dirty="0" smtClean="0">
                <a:solidFill>
                  <a:srgbClr val="FFFF00"/>
                </a:solidFill>
              </a:rPr>
              <a:t> / </a:t>
            </a:r>
            <a:r>
              <a:rPr lang="de-DE" dirty="0" err="1" smtClean="0">
                <a:solidFill>
                  <a:srgbClr val="FFFF00"/>
                </a:solidFill>
              </a:rPr>
              <a:t>photo</a:t>
            </a:r>
            <a:endParaRPr lang="de-DE" dirty="0" smtClean="0">
              <a:solidFill>
                <a:srgbClr val="FFFF00"/>
              </a:solidFill>
            </a:endParaRPr>
          </a:p>
          <a:p>
            <a:r>
              <a:rPr lang="de-DE" dirty="0" smtClean="0">
                <a:solidFill>
                  <a:srgbClr val="FFFF00"/>
                </a:solidFill>
              </a:rPr>
              <a:t>Digital </a:t>
            </a:r>
            <a:r>
              <a:rPr lang="de-DE" dirty="0" err="1" smtClean="0">
                <a:solidFill>
                  <a:srgbClr val="FFFF00"/>
                </a:solidFill>
              </a:rPr>
              <a:t>reprografic</a:t>
            </a:r>
            <a:r>
              <a:rPr lang="de-DE" dirty="0" smtClean="0">
                <a:solidFill>
                  <a:srgbClr val="FFFF00"/>
                </a:solidFill>
              </a:rPr>
              <a:t> </a:t>
            </a:r>
            <a:r>
              <a:rPr lang="de-DE" dirty="0" err="1" smtClean="0">
                <a:solidFill>
                  <a:srgbClr val="FFFF00"/>
                </a:solidFill>
              </a:rPr>
              <a:t>techniquc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2171" y="605227"/>
            <a:ext cx="10715171" cy="1146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             </a:t>
            </a:r>
          </a:p>
          <a:p>
            <a:endParaRPr lang="de-DE" dirty="0"/>
          </a:p>
        </p:txBody>
      </p:sp>
      <p:sp>
        <p:nvSpPr>
          <p:cNvPr id="12" name="Shape 112"/>
          <p:cNvSpPr/>
          <p:nvPr/>
        </p:nvSpPr>
        <p:spPr>
          <a:xfrm>
            <a:off x="682171" y="6010136"/>
            <a:ext cx="10435772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457200"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914400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371600"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lang="de-DE" sz="1600" dirty="0" smtClean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de-DE" sz="1600" dirty="0"/>
              <a:t> </a:t>
            </a:r>
            <a:r>
              <a:rPr lang="de-DE" sz="1600" dirty="0" smtClean="0"/>
              <a:t>                   </a:t>
            </a:r>
            <a:r>
              <a:rPr lang="de-DE" sz="1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Tangieren                                      Rastern/Kamera                           Laserrastern /digital</a:t>
            </a:r>
            <a:endParaRPr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image1.tif"/>
          <p:cNvPicPr/>
          <p:nvPr/>
        </p:nvPicPr>
        <p:blipFill>
          <a:blip r:embed="rId3">
            <a:extLst/>
          </a:blip>
          <a:srcRect b="2307"/>
          <a:stretch>
            <a:fillRect/>
          </a:stretch>
        </p:blipFill>
        <p:spPr>
          <a:xfrm>
            <a:off x="974675" y="2655809"/>
            <a:ext cx="3089507" cy="331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2.jpg"/>
          <p:cNvPicPr/>
          <p:nvPr/>
        </p:nvPicPr>
        <p:blipFill>
          <a:blip r:embed="rId4">
            <a:extLst/>
          </a:blip>
          <a:srcRect l="11974" t="8198" r="17545" b="9267"/>
          <a:stretch>
            <a:fillRect/>
          </a:stretch>
        </p:blipFill>
        <p:spPr>
          <a:xfrm>
            <a:off x="7586036" y="2688209"/>
            <a:ext cx="3326151" cy="3249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3.jpg"/>
          <p:cNvPicPr/>
          <p:nvPr/>
        </p:nvPicPr>
        <p:blipFill>
          <a:blip r:embed="rId5">
            <a:extLst/>
          </a:blip>
          <a:srcRect l="10168" t="42792" r="54177" b="25564"/>
          <a:stretch>
            <a:fillRect/>
          </a:stretch>
        </p:blipFill>
        <p:spPr>
          <a:xfrm rot="16200000">
            <a:off x="4167759" y="3243635"/>
            <a:ext cx="3314699" cy="213904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16"/>
          <p:cNvSpPr/>
          <p:nvPr/>
        </p:nvSpPr>
        <p:spPr>
          <a:xfrm>
            <a:off x="595086" y="448721"/>
            <a:ext cx="1075871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457200"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914400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371600"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400" dirty="0" err="1" smtClean="0">
                <a:solidFill>
                  <a:schemeClr val="tx1">
                    <a:lumMod val="95000"/>
                  </a:schemeClr>
                </a:solidFill>
              </a:rPr>
              <a:t>Bil</a:t>
            </a:r>
            <a:r>
              <a:rPr lang="de-DE" sz="4400" dirty="0" err="1" smtClean="0">
                <a:solidFill>
                  <a:schemeClr val="tx1">
                    <a:lumMod val="95000"/>
                  </a:schemeClr>
                </a:solidFill>
              </a:rPr>
              <a:t>drasterung</a:t>
            </a:r>
            <a:r>
              <a:rPr lang="de-DE" sz="4400" dirty="0" smtClean="0">
                <a:solidFill>
                  <a:srgbClr val="FFFF00"/>
                </a:solidFill>
              </a:rPr>
              <a:t>/Picture </a:t>
            </a:r>
            <a:r>
              <a:rPr lang="de-DE" sz="4400" dirty="0" err="1" smtClean="0">
                <a:solidFill>
                  <a:srgbClr val="FFFF00"/>
                </a:solidFill>
              </a:rPr>
              <a:t>dots</a:t>
            </a:r>
            <a:r>
              <a:rPr lang="de-DE" sz="4400" dirty="0" smtClean="0">
                <a:solidFill>
                  <a:srgbClr val="FFFF00"/>
                </a:solidFill>
              </a:rPr>
              <a:t> in </a:t>
            </a:r>
            <a:r>
              <a:rPr lang="de-DE" sz="4400" dirty="0" err="1" smtClean="0">
                <a:solidFill>
                  <a:srgbClr val="FFFF00"/>
                </a:solidFill>
              </a:rPr>
              <a:t>print</a:t>
            </a:r>
            <a:r>
              <a:rPr lang="de-DE" sz="4400" dirty="0" smtClean="0">
                <a:solidFill>
                  <a:srgbClr val="FFFF00"/>
                </a:solidFill>
              </a:rPr>
              <a:t>                             </a:t>
            </a:r>
            <a:r>
              <a:rPr lang="de-DE" sz="2800" dirty="0" smtClean="0">
                <a:solidFill>
                  <a:srgbClr val="FFFFFF"/>
                </a:solidFill>
              </a:rPr>
              <a:t>Nach dem P</a:t>
            </a:r>
            <a:r>
              <a:rPr sz="2800" dirty="0" err="1" smtClean="0">
                <a:solidFill>
                  <a:srgbClr val="FFFFFF"/>
                </a:solidFill>
              </a:rPr>
              <a:t>unktieren</a:t>
            </a:r>
            <a:r>
              <a:rPr lang="de-DE" sz="2800" dirty="0" smtClean="0">
                <a:solidFill>
                  <a:srgbClr val="FFFFFF"/>
                </a:solidFill>
              </a:rPr>
              <a:t>: </a:t>
            </a:r>
            <a:r>
              <a:rPr lang="de-DE" sz="2800" i="1" dirty="0" smtClean="0">
                <a:solidFill>
                  <a:srgbClr val="FFFFFF"/>
                </a:solidFill>
              </a:rPr>
              <a:t>t</a:t>
            </a:r>
            <a:r>
              <a:rPr sz="2800" i="1" dirty="0" err="1" smtClean="0">
                <a:solidFill>
                  <a:srgbClr val="FFFFFF"/>
                </a:solidFill>
              </a:rPr>
              <a:t>angieren</a:t>
            </a:r>
            <a:r>
              <a:rPr lang="de-DE" sz="2800" i="1" dirty="0" smtClean="0">
                <a:solidFill>
                  <a:srgbClr val="FFFFFF"/>
                </a:solidFill>
              </a:rPr>
              <a:t>,</a:t>
            </a:r>
            <a:r>
              <a:rPr lang="de-DE" sz="2800" i="1" dirty="0" smtClean="0"/>
              <a:t>,</a:t>
            </a:r>
            <a:r>
              <a:rPr lang="de-DE" sz="2800" i="1" dirty="0" err="1" smtClean="0">
                <a:solidFill>
                  <a:srgbClr val="FFFFFF"/>
                </a:solidFill>
              </a:rPr>
              <a:t>fo</a:t>
            </a:r>
            <a:r>
              <a:rPr sz="2800" i="1" dirty="0" err="1" smtClean="0">
                <a:solidFill>
                  <a:srgbClr val="FFFFFF"/>
                </a:solidFill>
              </a:rPr>
              <a:t>togra</a:t>
            </a:r>
            <a:r>
              <a:rPr lang="de-DE" sz="2800" i="1" dirty="0" smtClean="0">
                <a:solidFill>
                  <a:srgbClr val="FFFFFF"/>
                </a:solidFill>
              </a:rPr>
              <a:t>fieren,</a:t>
            </a:r>
            <a:r>
              <a:rPr sz="2800" i="1" dirty="0" smtClean="0">
                <a:solidFill>
                  <a:srgbClr val="FFFFFF"/>
                </a:solidFill>
              </a:rPr>
              <a:t> </a:t>
            </a:r>
            <a:r>
              <a:rPr lang="de-DE" sz="2800" i="1" dirty="0" err="1" smtClean="0">
                <a:solidFill>
                  <a:srgbClr val="FFFFFF"/>
                </a:solidFill>
              </a:rPr>
              <a:t>ra</a:t>
            </a:r>
            <a:r>
              <a:rPr sz="2800" i="1" dirty="0" smtClean="0">
                <a:solidFill>
                  <a:srgbClr val="FFFFFF"/>
                </a:solidFill>
              </a:rPr>
              <a:t>stern</a:t>
            </a:r>
            <a:r>
              <a:rPr lang="de-DE" sz="2800" i="1" dirty="0" smtClean="0">
                <a:solidFill>
                  <a:srgbClr val="FFFFFF"/>
                </a:solidFill>
              </a:rPr>
              <a:t> + l</a:t>
            </a:r>
            <a:r>
              <a:rPr sz="2800" i="1" dirty="0" err="1" smtClean="0">
                <a:solidFill>
                  <a:srgbClr val="FFFFFF"/>
                </a:solidFill>
              </a:rPr>
              <a:t>ase</a:t>
            </a:r>
            <a:r>
              <a:rPr lang="de-DE" sz="2800" i="1" dirty="0" err="1" smtClean="0">
                <a:solidFill>
                  <a:srgbClr val="FFFFFF"/>
                </a:solidFill>
              </a:rPr>
              <a:t>rn</a:t>
            </a:r>
            <a:endParaRPr sz="2800" i="1" dirty="0">
              <a:solidFill>
                <a:srgbClr val="FFFFFF"/>
              </a:solidFill>
            </a:endParaRPr>
          </a:p>
        </p:txBody>
      </p:sp>
      <p:sp>
        <p:nvSpPr>
          <p:cNvPr id="17" name="Shape 117"/>
          <p:cNvSpPr>
            <a:spLocks noGrp="1"/>
          </p:cNvSpPr>
          <p:nvPr/>
        </p:nvSpPr>
        <p:spPr>
          <a:xfrm>
            <a:off x="8565772" y="5970507"/>
            <a:ext cx="683340" cy="365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457200"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914400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371600"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90C22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8</a:t>
            </a:fld>
            <a:endParaRPr sz="90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812B-3DEA-4CD4-BA22-C777410977A8}" type="slidenum">
              <a:rPr lang="en-US" smtClean="0"/>
              <a:t>9</a:t>
            </a:fld>
            <a:endParaRPr lang="en-US"/>
          </a:p>
        </p:txBody>
      </p:sp>
      <p:sp>
        <p:nvSpPr>
          <p:cNvPr id="7" name="Shape 125"/>
          <p:cNvSpPr>
            <a:spLocks noGrp="1"/>
          </p:cNvSpPr>
          <p:nvPr/>
        </p:nvSpPr>
        <p:spPr>
          <a:xfrm>
            <a:off x="1499506" y="330740"/>
            <a:ext cx="9192988" cy="1520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45719" rIns="45719" anchor="t">
            <a:normAutofit/>
          </a:bodyPr>
          <a:lstStyle>
            <a:lvl1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defTabSz="457200">
              <a:defRPr sz="36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de-DE" sz="4000" dirty="0">
                <a:solidFill>
                  <a:schemeClr val="tx1"/>
                </a:solidFill>
              </a:rPr>
              <a:t>F</a:t>
            </a:r>
            <a:r>
              <a:rPr sz="4000" dirty="0" err="1" smtClean="0">
                <a:solidFill>
                  <a:schemeClr val="tx1"/>
                </a:solidFill>
              </a:rPr>
              <a:t>oto</a:t>
            </a:r>
            <a:r>
              <a:rPr lang="de-DE" sz="4000" dirty="0" err="1" smtClean="0">
                <a:solidFill>
                  <a:schemeClr val="tx1"/>
                </a:solidFill>
              </a:rPr>
              <a:t>litografische</a:t>
            </a:r>
            <a:r>
              <a:rPr lang="de-DE" sz="4000" dirty="0" smtClean="0">
                <a:solidFill>
                  <a:schemeClr val="tx1"/>
                </a:solidFill>
              </a:rPr>
              <a:t> </a:t>
            </a:r>
            <a:r>
              <a:rPr sz="4000" dirty="0" err="1" smtClean="0">
                <a:solidFill>
                  <a:schemeClr val="tx1"/>
                </a:solidFill>
              </a:rPr>
              <a:t>Retusche</a:t>
            </a:r>
            <a:r>
              <a:rPr lang="de-DE" sz="4000" dirty="0" smtClean="0">
                <a:solidFill>
                  <a:schemeClr val="tx1"/>
                </a:solidFill>
              </a:rPr>
              <a:t> um 1950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de-DE" sz="4000" dirty="0">
                <a:solidFill>
                  <a:schemeClr val="tx1"/>
                </a:solidFill>
              </a:rPr>
              <a:t>Ä</a:t>
            </a:r>
            <a:r>
              <a:rPr lang="de-DE" sz="4000" dirty="0" smtClean="0">
                <a:solidFill>
                  <a:schemeClr val="tx1"/>
                </a:solidFill>
              </a:rPr>
              <a:t>tzen und manuelles Retuschieren</a:t>
            </a:r>
            <a:endParaRPr sz="4000" dirty="0">
              <a:solidFill>
                <a:schemeClr val="tx1"/>
              </a:solidFill>
            </a:endParaRPr>
          </a:p>
        </p:txBody>
      </p:sp>
      <p:pic>
        <p:nvPicPr>
          <p:cNvPr id="8" name="image5.jpg"/>
          <p:cNvPicPr/>
          <p:nvPr/>
        </p:nvPicPr>
        <p:blipFill>
          <a:blip r:embed="rId3">
            <a:extLst/>
          </a:blip>
          <a:srcRect l="25265" t="59567" r="26225" b="12212"/>
          <a:stretch>
            <a:fillRect/>
          </a:stretch>
        </p:blipFill>
        <p:spPr>
          <a:xfrm>
            <a:off x="1784554" y="1851357"/>
            <a:ext cx="8569855" cy="475229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27"/>
          <p:cNvSpPr>
            <a:spLocks noGrp="1"/>
          </p:cNvSpPr>
          <p:nvPr/>
        </p:nvSpPr>
        <p:spPr>
          <a:xfrm>
            <a:off x="9671070" y="5962318"/>
            <a:ext cx="683340" cy="365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lc="http://schemas.openxmlformats.org/drawingml/2006/lockedCanvas" val="1"/>
            </a:ext>
          </a:extLst>
        </p:spPr>
        <p:txBody>
          <a:bodyPr lIns="0" tIns="0" rIns="0" bIns="0" anchor="ctr">
            <a:normAutofit/>
          </a:bodyPr>
          <a:lstStyle>
            <a:lvl1pPr algn="r">
              <a:defRPr sz="900">
                <a:solidFill>
                  <a:srgbClr val="90C2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457200"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914400"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1371600"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1828800"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2286000"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2743200"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3200400"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3657600"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90C226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9</a:t>
            </a:fld>
            <a:endParaRPr sz="90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411</Words>
  <Application>Microsoft Office PowerPoint</Application>
  <PresentationFormat>Breitbild</PresentationFormat>
  <Paragraphs>128</Paragraphs>
  <Slides>14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Freehand521 BT</vt:lpstr>
      <vt:lpstr>Times New Roman</vt:lpstr>
      <vt:lpstr>Trebuchet MS</vt:lpstr>
      <vt:lpstr>Wingdings 3</vt:lpstr>
      <vt:lpstr>Office Theme</vt:lpstr>
      <vt:lpstr>PHOTO-PAINT</vt:lpstr>
      <vt:lpstr>          Importance and development of  the reproduction techniques of color printing Senefelders Bedeutung für die Entwicklung  z.B. der Reproduktionstechniken  Zugleich Anregung zur Frage ‚Ist die Lithographie gestorben‘? </vt:lpstr>
      <vt:lpstr>History of printing elements Zur Geschichte der Druckelemente </vt:lpstr>
      <vt:lpstr>Senefelder Punkte handmade -‚Berliner System‘</vt:lpstr>
      <vt:lpstr>Tangiermuster (von Hand punktiert)</vt:lpstr>
      <vt:lpstr>PowerPoint-Präsentation</vt:lpstr>
      <vt:lpstr>Color correction (retouch) Warum Farbkorrekturen (Retusche)  </vt:lpstr>
      <vt:lpstr>Retouching techniques Retusche Techniken</vt:lpstr>
      <vt:lpstr>PowerPoint-Präsentation</vt:lpstr>
      <vt:lpstr>PowerPoint-Präsentation</vt:lpstr>
      <vt:lpstr>Rasterpunktformen (dot shape) entstehen beim  Kamera-Rastern wie im Scanner (Vorteile: Detailschärfe, Verläufe..) </vt:lpstr>
      <vt:lpstr>HELL DC 300 – Übergang Scanner Technologie</vt:lpstr>
      <vt:lpstr>Measurement: print control strip (dots)  Messtechnik  für den Druckprozess:</vt:lpstr>
      <vt:lpstr>PowerPoint-Präsentation</vt:lpstr>
      <vt:lpstr>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Schöbel</dc:creator>
  <cp:lastModifiedBy>Schöbel</cp:lastModifiedBy>
  <cp:revision>143</cp:revision>
  <cp:lastPrinted>2017-12-01T16:53:29Z</cp:lastPrinted>
  <dcterms:created xsi:type="dcterms:W3CDTF">2016-08-02T14:26:09Z</dcterms:created>
  <dcterms:modified xsi:type="dcterms:W3CDTF">2017-12-03T07:26:50Z</dcterms:modified>
</cp:coreProperties>
</file>